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56" r:id="rId5"/>
    <p:sldId id="257" r:id="rId6"/>
    <p:sldId id="266" r:id="rId7"/>
    <p:sldId id="258" r:id="rId8"/>
    <p:sldId id="259" r:id="rId9"/>
    <p:sldId id="260" r:id="rId10"/>
    <p:sldId id="267" r:id="rId11"/>
    <p:sldId id="261" r:id="rId12"/>
    <p:sldId id="264" r:id="rId13"/>
    <p:sldId id="262" r:id="rId14"/>
    <p:sldId id="263" r:id="rId15"/>
    <p:sldId id="273" r:id="rId16"/>
    <p:sldId id="265" r:id="rId17"/>
    <p:sldId id="2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18E2BB-DEEA-456D-BF6D-2B74CC3A5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2C34E2-7D83-4C00-956D-A4A654E3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143694-9CB4-4C9D-8725-AE6F57C8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10F1D0-285E-42A8-8006-98C42FE4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CA4778-7C6B-4DF8-8EEB-DF957945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39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AB06A-7EB8-4AFF-80C6-B08C3278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6E5EC0-1BB0-45BC-9101-771CBC864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B30CEC-ED76-4AC8-9720-AA763528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1B2B29-6EA0-4747-9F79-C217F8ED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5A93A4-E0CB-469C-93E8-090D309D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32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34FF5D1-E86E-4965-84C7-6EE034268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33E8F0-B25B-462C-8F54-9EFA64229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1008F8-B3EB-4118-B596-789C997B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48574E-0CDC-4D0C-BD01-4ECFCB4B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E37488-5BD9-4B45-AA00-B3BDABB9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51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80FDE-E424-4187-BCA7-E7C36D17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B57712-3E3F-447B-BA1F-B3BA37281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98A6BB-2B0A-4654-9E9B-F60883CD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FF0A75-F71D-426E-A9AC-D0D29FDC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29D4C-A5B6-4A26-84AA-8FF6EA74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49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A1616-93FA-4667-A986-7BED9D62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0F9C7CC-34B2-42C7-8944-DE4BE9B45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0509DD-A506-4D25-8325-98C60F3A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9D9B9F-CBFA-44B0-B8C6-81945AE9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3D3D55-DE6A-4548-B2E5-391FD9DF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833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99879-E2E1-44E2-BEB1-04E78D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D7FFB-8A51-4DC5-86D1-175D4F5E6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BC8AA70-E5C8-47A7-93C5-B7BFB7ABD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839C60-D4A7-4434-94E3-378A1852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46B6C9-E86A-4C0F-8314-B56AB88C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B27D69-3EA4-4EAD-A2BE-E22F0BB5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26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4C683-15AD-44E9-974F-C65A2E66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9592B48-ACD0-4E90-B221-E5A6D319C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9C2D2DE-00DC-4BF9-99CD-602945B23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2F2B7EB-DBB6-4191-972A-24F2630C5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EFF76BA-CE0B-46A4-9A26-36A2F4E5E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CD8C14-BD30-482D-AE81-9E62C9A9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B1D2C8-85DA-4CC7-9E78-37ABFC54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FCD18E7-C8EB-44B3-9605-536DF0AF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20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74E49-A4DB-44CA-9294-FDE7965C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31B2756-BDB3-4F83-9C14-C0E2D327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2338A7-E6C6-4105-88F6-203138F7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590D7D-88BC-4FEB-BD37-26E1F72B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4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3EE37AF-A3F0-4798-84BE-D4E39478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39EFDA-B096-4405-8B63-0E84A89C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C7F27E-96A5-4618-835E-2359DF34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48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59C10-6467-4597-B0A5-92207222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9EE469-BFC4-4C25-89D1-7A05CA6D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5C1D16-9ACE-4CF7-9C3E-ABC6FE64B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CBBCA0-97EF-4B69-B500-6FB42029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91C169-BF5F-4E29-A621-8E5712C0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F9395C-9E53-4C1C-9C05-57532E8B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71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9F4F7-2A17-42CE-8F28-02B41EC0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D8798D0-6011-455C-BB91-EB2A1A971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3D06EE0-36CD-46B2-8175-9386357FC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E5DF87-8BC0-45DC-992E-EF707EAD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BFBE71-BE1D-4FA1-8492-1188E449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425D93-0957-47C1-9E6E-4A4C1BF4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87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5F32FD-068A-4230-A9AD-07ADF06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8578FB-B21E-40B9-8D2E-EEC5B92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2538E1-06A3-49E5-9353-882073D31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D6F3-45B1-4278-9F81-5775E3B6FD51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6B365E-8022-4ACC-9753-25D9CE49A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A38FCA-2D49-4057-9DF7-2E93F2284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7EC32-AF5A-4A7B-9B13-3641B22C91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97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9nKA8eRdfY" TargetMode="External"/><Relationship Id="rId3" Type="http://schemas.openxmlformats.org/officeDocument/2006/relationships/hyperlink" Target="https://www.youtube.com/watch?v=zkHJJO8wlwk" TargetMode="External"/><Relationship Id="rId7" Type="http://schemas.openxmlformats.org/officeDocument/2006/relationships/hyperlink" Target="https://www.youtube.com/watch?v=q3NLsGEFiOg" TargetMode="External"/><Relationship Id="rId2" Type="http://schemas.openxmlformats.org/officeDocument/2006/relationships/hyperlink" Target="https://www.youtube.com/watch?v=1-GEWL2kO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3WQl371Ewl0" TargetMode="External"/><Relationship Id="rId5" Type="http://schemas.openxmlformats.org/officeDocument/2006/relationships/hyperlink" Target="https://www.youtube.com/watch?v=GZlsOIUKif4" TargetMode="External"/><Relationship Id="rId4" Type="http://schemas.openxmlformats.org/officeDocument/2006/relationships/hyperlink" Target="https://www.youtube.com/watch?v=RNzUabBznp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58673-8EBF-46EF-98F1-2B5C67D9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DÚ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6D3774-DE51-41D0-BBAD-4E12992EA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jsou polovodiče?</a:t>
            </a:r>
          </a:p>
          <a:p>
            <a:r>
              <a:rPr lang="cs-CZ" dirty="0"/>
              <a:t>látky, které mají schopnost chovat se za určitých podmínek jako vodiče nebo jako izolanty.</a:t>
            </a:r>
          </a:p>
          <a:p>
            <a:r>
              <a:rPr lang="cs-CZ" dirty="0"/>
              <a:t>Co je vlastní vodivost?</a:t>
            </a:r>
          </a:p>
          <a:p>
            <a:r>
              <a:rPr lang="cs-CZ" dirty="0"/>
              <a:t>Zvýšením teploty- zvýší elektrony energii – opouští své místo(díra) a vznikají volné elektrony- tvoří elektrický proud</a:t>
            </a:r>
          </a:p>
          <a:p>
            <a:r>
              <a:rPr lang="cs-CZ" dirty="0"/>
              <a:t>Které prvky se používají jako příměsi ke křemíku?</a:t>
            </a:r>
          </a:p>
          <a:p>
            <a:r>
              <a:rPr lang="cs-CZ" dirty="0"/>
              <a:t>Fosfor a bor</a:t>
            </a:r>
          </a:p>
          <a:p>
            <a:r>
              <a:rPr lang="cs-CZ" dirty="0"/>
              <a:t>Použití polovodičů: tranzistory – mikroprocesory- počítač.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4BD4945-5BBC-4C72-9C71-82FA0F2B0B88}"/>
              </a:ext>
            </a:extLst>
          </p:cNvPr>
          <p:cNvSpPr/>
          <p:nvPr/>
        </p:nvSpPr>
        <p:spPr>
          <a:xfrm>
            <a:off x="1158949" y="2296633"/>
            <a:ext cx="9494874" cy="861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1866B09-CD1E-4F2A-A1AF-4D9A7413AADA}"/>
              </a:ext>
            </a:extLst>
          </p:cNvPr>
          <p:cNvSpPr/>
          <p:nvPr/>
        </p:nvSpPr>
        <p:spPr>
          <a:xfrm>
            <a:off x="1158949" y="3817199"/>
            <a:ext cx="10194851" cy="659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50EB829-52FE-4B0D-B6F2-FA222B1AFBE8}"/>
              </a:ext>
            </a:extLst>
          </p:cNvPr>
          <p:cNvSpPr/>
          <p:nvPr/>
        </p:nvSpPr>
        <p:spPr>
          <a:xfrm>
            <a:off x="1158949" y="5135526"/>
            <a:ext cx="2020186" cy="478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C9F6EF5-7049-4DB6-B9F4-D6E6DB183CBD}"/>
              </a:ext>
            </a:extLst>
          </p:cNvPr>
          <p:cNvSpPr/>
          <p:nvPr/>
        </p:nvSpPr>
        <p:spPr>
          <a:xfrm>
            <a:off x="3960859" y="5613991"/>
            <a:ext cx="5752214" cy="562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72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28A55-AEC1-41E7-BEE1-4978BC4A64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Hydroxid sodný – louh    </a:t>
            </a:r>
            <a:r>
              <a:rPr lang="cs-CZ" dirty="0" err="1"/>
              <a:t>NaOH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FB2568-E9FD-4B33-AC95-0752567DD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50" y="2255042"/>
            <a:ext cx="3883489" cy="3084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EB16DC-88D6-41A4-82DB-47B07209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008" y="1865336"/>
            <a:ext cx="3674442" cy="46275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1AF25A-4D08-49A7-8B32-2BC30B1B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912" y="280987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987BD2-996A-4D6E-88FF-7C90419C3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388" y="2528258"/>
            <a:ext cx="2538412" cy="25384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36E4246-D4C4-4919-9B6C-3C28D0051B01}"/>
              </a:ext>
            </a:extLst>
          </p:cNvPr>
          <p:cNvSpPr/>
          <p:nvPr/>
        </p:nvSpPr>
        <p:spPr>
          <a:xfrm>
            <a:off x="8886825" y="2675895"/>
            <a:ext cx="1619250" cy="43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výroba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F87713C-6DC7-4EA9-A514-27081478A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912" y="4842832"/>
            <a:ext cx="1512189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91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90BED-8F20-4620-A660-1FB79EAEBED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Použití sodíku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F80197-3FB1-4682-BF86-D62F5D9E9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Roztavený sodík</a:t>
            </a:r>
          </a:p>
          <a:p>
            <a:pPr lvl="1"/>
            <a:r>
              <a:rPr lang="cs-CZ" dirty="0"/>
              <a:t>Chladící medium v jaderných reaktorech</a:t>
            </a:r>
          </a:p>
          <a:p>
            <a:pPr lvl="1"/>
            <a:endParaRPr lang="cs-CZ" dirty="0"/>
          </a:p>
          <a:p>
            <a:pPr marL="0" lvl="1"/>
            <a:r>
              <a:rPr lang="cs-CZ" dirty="0"/>
              <a:t>Páry sodíku</a:t>
            </a:r>
          </a:p>
          <a:p>
            <a:pPr marL="457200" lvl="2"/>
            <a:r>
              <a:rPr lang="cs-CZ" dirty="0"/>
              <a:t>K plnění sodíkových výbojek – svítidla pouličního osvětlení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ECE490-B4E7-4923-8414-9E6C726F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81" y="3429000"/>
            <a:ext cx="2904819" cy="26935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207E890-1ACC-411E-8764-46C1F9217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90" y="3820602"/>
            <a:ext cx="3695659" cy="27681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B907AE-DE64-4956-B2A4-2EFFB6632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345" y="516380"/>
            <a:ext cx="4193957" cy="23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4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89ACE-3F36-4283-8C20-2DC024D767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Reakce sodíku z videoukázek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E1A8C5-5A3F-4181-BDBF-B2076F564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vodou</a:t>
            </a:r>
          </a:p>
          <a:p>
            <a:pPr lvl="1"/>
            <a:r>
              <a:rPr lang="cs-CZ" dirty="0"/>
              <a:t>bouřlivá, zásaditá- tvoří se zásaditý roztok</a:t>
            </a:r>
          </a:p>
          <a:p>
            <a:pPr marL="0" lvl="1"/>
            <a:r>
              <a:rPr lang="cs-CZ" dirty="0"/>
              <a:t>s chlorem</a:t>
            </a:r>
          </a:p>
          <a:p>
            <a:pPr marL="457200" lvl="2"/>
            <a:r>
              <a:rPr lang="cs-CZ" dirty="0"/>
              <a:t>Hoří žlutým plamenem</a:t>
            </a:r>
          </a:p>
          <a:p>
            <a:pPr marL="0" lvl="2"/>
            <a:r>
              <a:rPr lang="cs-CZ" dirty="0"/>
              <a:t>a draslíku</a:t>
            </a:r>
          </a:p>
          <a:p>
            <a:pPr lvl="1"/>
            <a:r>
              <a:rPr lang="cs-CZ" dirty="0"/>
              <a:t>draslík reaguje rychleji</a:t>
            </a:r>
          </a:p>
          <a:p>
            <a:pPr marL="0" lvl="1"/>
            <a:r>
              <a:rPr lang="cs-CZ" dirty="0"/>
              <a:t>a lithia</a:t>
            </a:r>
          </a:p>
          <a:p>
            <a:pPr marL="457200" lvl="2"/>
            <a:r>
              <a:rPr lang="cs-CZ" dirty="0"/>
              <a:t>Lithium reaguje pomaleji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909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8E654-FC60-41EC-9D77-9C82A821B86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Reakce sodíku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4C1EE0-BD15-4B2C-9EB5-DA3950142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https://www.youtube.com/watch?v=1-GEWL2kOOM</a:t>
            </a:r>
            <a:r>
              <a:rPr lang="cs-CZ" dirty="0"/>
              <a:t>  s vodou</a:t>
            </a:r>
          </a:p>
          <a:p>
            <a:r>
              <a:rPr lang="cs-CZ" dirty="0">
                <a:hlinkClick r:id="rId3"/>
              </a:rPr>
              <a:t>https://www.youtube.com/watch?v=zkHJJO8wlwk</a:t>
            </a:r>
            <a:r>
              <a:rPr lang="cs-CZ" dirty="0"/>
              <a:t>  hmotnost sodíku</a:t>
            </a:r>
          </a:p>
          <a:p>
            <a:r>
              <a:rPr lang="cs-CZ" dirty="0">
                <a:hlinkClick r:id="rId4"/>
              </a:rPr>
              <a:t>https://www.youtube.com/watch?v=RNzUabBznp0</a:t>
            </a:r>
            <a:r>
              <a:rPr lang="cs-CZ" dirty="0"/>
              <a:t> jojo</a:t>
            </a:r>
          </a:p>
          <a:p>
            <a:r>
              <a:rPr lang="cs-CZ" dirty="0">
                <a:hlinkClick r:id="rId5"/>
              </a:rPr>
              <a:t>https://www.youtube.com/watch?v=GZlsOIUKif4</a:t>
            </a:r>
            <a:r>
              <a:rPr lang="cs-CZ" dirty="0"/>
              <a:t>  s chlorem</a:t>
            </a:r>
          </a:p>
          <a:p>
            <a:r>
              <a:rPr lang="cs-CZ" dirty="0">
                <a:hlinkClick r:id="rId6"/>
              </a:rPr>
              <a:t>https://www.youtube.com/watch?v=3WQl371Ewl0</a:t>
            </a:r>
            <a:r>
              <a:rPr lang="cs-CZ" dirty="0"/>
              <a:t>  draslík, sodík</a:t>
            </a:r>
          </a:p>
          <a:p>
            <a:r>
              <a:rPr lang="cs-CZ" dirty="0">
                <a:hlinkClick r:id="rId7"/>
              </a:rPr>
              <a:t>https://www.youtube.com/watch?v=q3NLsGEFiOg</a:t>
            </a:r>
            <a:r>
              <a:rPr lang="cs-CZ" dirty="0"/>
              <a:t>   lithium, sodík</a:t>
            </a:r>
          </a:p>
          <a:p>
            <a:endParaRPr lang="cs-CZ" dirty="0"/>
          </a:p>
          <a:p>
            <a:r>
              <a:rPr lang="cs-CZ" dirty="0">
                <a:hlinkClick r:id="rId8"/>
              </a:rPr>
              <a:t>https://www.youtube.com/watch?v=59nKA8eRdfY</a:t>
            </a:r>
            <a:r>
              <a:rPr lang="cs-CZ" dirty="0"/>
              <a:t> plamenové zkoušky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8748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9ED4D-24D1-432C-ABEF-4077BB2A7E1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Alkalické kovy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791219-AD79-4E74-8EC4-1A0A85E0C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Draslík   K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8F05743-999D-45FE-B13E-BAC2558348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Hoří fialovým plamenem</a:t>
            </a:r>
          </a:p>
          <a:p>
            <a:r>
              <a:rPr lang="cs-CZ" dirty="0"/>
              <a:t>Použití ve sloučeninách</a:t>
            </a:r>
          </a:p>
          <a:p>
            <a:pPr lvl="1"/>
            <a:r>
              <a:rPr lang="cs-CZ" dirty="0"/>
              <a:t>hnojiva, dezinfekce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BD49136-4EE2-425B-A485-8FE004D64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Lithium    </a:t>
            </a:r>
            <a:r>
              <a:rPr lang="cs-CZ" dirty="0" err="1"/>
              <a:t>Li</a:t>
            </a: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E295228-31C9-46D8-9DF0-75B18295CC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Hoří červeným plamenem</a:t>
            </a:r>
          </a:p>
          <a:p>
            <a:r>
              <a:rPr lang="cs-CZ" dirty="0"/>
              <a:t>Použití</a:t>
            </a:r>
          </a:p>
          <a:p>
            <a:pPr lvl="1"/>
            <a:r>
              <a:rPr lang="cs-CZ" dirty="0"/>
              <a:t>Lithiové akumulátory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F4BA89-71E2-4350-BB00-4A69CF40F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09" y="2235548"/>
            <a:ext cx="1243692" cy="36823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2B2A4D-173E-4AF7-9BB1-6DA8E017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766" y="2235548"/>
            <a:ext cx="1286367" cy="36335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4F62E8-7416-46C8-8EA0-26E6965F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824" y="3938256"/>
            <a:ext cx="3195391" cy="27057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704D77B-9DD6-486A-8302-9D720AF73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37" y="4111625"/>
            <a:ext cx="2381250" cy="23812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167C3A1-62E7-4F6E-A1FE-F9A6DC038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834" y="5024740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7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0CE2A-2327-4C1A-80F4-CEBF2B9D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Kovy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FCB30A-B22A-49BE-A043-B55770340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ALKALICKÉ KOVY- </a:t>
            </a:r>
            <a:r>
              <a:rPr lang="cs-CZ" b="1" dirty="0" err="1">
                <a:solidFill>
                  <a:srgbClr val="FFC000"/>
                </a:solidFill>
              </a:rPr>
              <a:t>Li</a:t>
            </a:r>
            <a:r>
              <a:rPr lang="cs-CZ" b="1" dirty="0">
                <a:solidFill>
                  <a:srgbClr val="FFC000"/>
                </a:solidFill>
              </a:rPr>
              <a:t>, Na, K, </a:t>
            </a:r>
            <a:r>
              <a:rPr lang="cs-CZ" b="1" dirty="0" err="1">
                <a:solidFill>
                  <a:srgbClr val="FFC000"/>
                </a:solidFill>
              </a:rPr>
              <a:t>Cs</a:t>
            </a:r>
            <a:r>
              <a:rPr lang="cs-CZ" b="1" dirty="0">
                <a:solidFill>
                  <a:srgbClr val="FFC000"/>
                </a:solidFill>
              </a:rPr>
              <a:t>, </a:t>
            </a:r>
            <a:r>
              <a:rPr lang="cs-CZ" b="1" dirty="0" err="1">
                <a:solidFill>
                  <a:srgbClr val="FFC000"/>
                </a:solidFill>
              </a:rPr>
              <a:t>Rb</a:t>
            </a:r>
            <a:r>
              <a:rPr lang="cs-CZ" b="1" dirty="0">
                <a:solidFill>
                  <a:srgbClr val="FFC000"/>
                </a:solidFill>
              </a:rPr>
              <a:t>, Fr</a:t>
            </a:r>
          </a:p>
          <a:p>
            <a:pPr lvl="1"/>
            <a:r>
              <a:rPr lang="cs-CZ" sz="1900" dirty="0"/>
              <a:t>I. A skupina, měkké, stříbrně lesklé</a:t>
            </a:r>
          </a:p>
          <a:p>
            <a:pPr lvl="1"/>
            <a:r>
              <a:rPr lang="cs-CZ" sz="1900" dirty="0"/>
              <a:t>Uchovávání v kapalinách např. petrolej</a:t>
            </a:r>
          </a:p>
          <a:p>
            <a:pPr lvl="1"/>
            <a:r>
              <a:rPr lang="cs-CZ" sz="1900" dirty="0"/>
              <a:t>Velmi reaktivní, ve sloučeninách</a:t>
            </a:r>
          </a:p>
          <a:p>
            <a:pPr lvl="1"/>
            <a:r>
              <a:rPr lang="cs-CZ" sz="1900" dirty="0"/>
              <a:t>Reakce s vodou zásaditá</a:t>
            </a:r>
          </a:p>
          <a:p>
            <a:pPr lvl="1"/>
            <a:r>
              <a:rPr lang="cs-CZ" sz="1900" dirty="0">
                <a:solidFill>
                  <a:schemeClr val="accent2">
                    <a:lumMod val="75000"/>
                  </a:schemeClr>
                </a:solidFill>
              </a:rPr>
              <a:t>Sodík: </a:t>
            </a:r>
            <a:r>
              <a:rPr lang="cs-CZ" sz="1900" dirty="0"/>
              <a:t>sloučeniny – chlorid sodný – sůl, hydroxid sodný – mýdlo, papír, hydrogenuhličitan sodný – jedlá soda, plamen - žlutý</a:t>
            </a:r>
          </a:p>
          <a:p>
            <a:pPr lvl="1"/>
            <a:r>
              <a:rPr lang="cs-CZ" sz="1900" dirty="0">
                <a:solidFill>
                  <a:schemeClr val="accent2">
                    <a:lumMod val="75000"/>
                  </a:schemeClr>
                </a:solidFill>
              </a:rPr>
              <a:t>Draslík –</a:t>
            </a:r>
            <a:r>
              <a:rPr lang="cs-CZ" sz="1900" dirty="0"/>
              <a:t> sloučeniny – hnojiva, dezinfekce, plamen – </a:t>
            </a:r>
            <a:r>
              <a:rPr lang="cs-CZ" sz="1900" dirty="0" err="1"/>
              <a:t>fialový-bílý</a:t>
            </a:r>
            <a:endParaRPr lang="cs-CZ" sz="1900" dirty="0"/>
          </a:p>
          <a:p>
            <a:pPr lvl="1"/>
            <a:r>
              <a:rPr lang="cs-CZ" sz="1900" dirty="0">
                <a:solidFill>
                  <a:schemeClr val="accent2">
                    <a:lumMod val="75000"/>
                  </a:schemeClr>
                </a:solidFill>
              </a:rPr>
              <a:t>Lithium –</a:t>
            </a:r>
            <a:r>
              <a:rPr lang="cs-CZ" sz="1900" dirty="0"/>
              <a:t> akumulátory, plamen-červený</a:t>
            </a:r>
          </a:p>
        </p:txBody>
      </p:sp>
    </p:spTree>
    <p:extLst>
      <p:ext uri="{BB962C8B-B14F-4D97-AF65-F5344CB8AC3E}">
        <p14:creationId xmlns:p14="http://schemas.microsoft.com/office/powerpoint/2010/main" val="146824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18130-A62E-4DA1-8D1F-E8CB106A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-1. část</a:t>
            </a:r>
            <a:br>
              <a:rPr lang="cs-CZ" dirty="0"/>
            </a:br>
            <a:r>
              <a:rPr lang="cs-CZ" sz="3200" dirty="0"/>
              <a:t>porovnání fyzikálních vlastností-odpověz: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1DECDA8-6179-4609-A3C6-514FABB0C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07" t="27434" r="22419" b="19811"/>
          <a:stretch/>
        </p:blipFill>
        <p:spPr>
          <a:xfrm>
            <a:off x="2638423" y="1690688"/>
            <a:ext cx="7143751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44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70589-8E8E-4C6A-8242-64DCA3D8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– 2. část </a:t>
            </a:r>
            <a:br>
              <a:rPr lang="cs-CZ" dirty="0"/>
            </a:br>
            <a:r>
              <a:rPr lang="cs-CZ" sz="3600" dirty="0"/>
              <a:t>vylušti tajenku…</a:t>
            </a:r>
            <a:endParaRPr lang="cs-CZ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B130871F-5258-4BA2-BF72-CD91A09B2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87568"/>
              </p:ext>
            </p:extLst>
          </p:nvPr>
        </p:nvGraphicFramePr>
        <p:xfrm>
          <a:off x="2543175" y="1904998"/>
          <a:ext cx="6877052" cy="4267197"/>
        </p:xfrm>
        <a:graphic>
          <a:graphicData uri="http://schemas.openxmlformats.org/drawingml/2006/table">
            <a:tbl>
              <a:tblPr/>
              <a:tblGrid>
                <a:gridCol w="496676">
                  <a:extLst>
                    <a:ext uri="{9D8B030D-6E8A-4147-A177-3AD203B41FA5}">
                      <a16:colId xmlns:a16="http://schemas.microsoft.com/office/drawing/2014/main" val="3211400710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1493585878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1045841346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336629318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1600271857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24055275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1573220122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20143437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3009839968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1774327363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2801314604"/>
                    </a:ext>
                  </a:extLst>
                </a:gridCol>
                <a:gridCol w="496676">
                  <a:extLst>
                    <a:ext uri="{9D8B030D-6E8A-4147-A177-3AD203B41FA5}">
                      <a16:colId xmlns:a16="http://schemas.microsoft.com/office/drawing/2014/main" val="435024456"/>
                    </a:ext>
                  </a:extLst>
                </a:gridCol>
                <a:gridCol w="916940">
                  <a:extLst>
                    <a:ext uri="{9D8B030D-6E8A-4147-A177-3AD203B41FA5}">
                      <a16:colId xmlns:a16="http://schemas.microsoft.com/office/drawing/2014/main" val="1069280564"/>
                    </a:ext>
                  </a:extLst>
                </a:gridCol>
              </a:tblGrid>
              <a:tr h="334246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187233"/>
                  </a:ext>
                </a:extLst>
              </a:tr>
              <a:tr h="334246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340200"/>
                  </a:ext>
                </a:extLst>
              </a:tr>
              <a:tr h="3342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2239"/>
                  </a:ext>
                </a:extLst>
              </a:tr>
              <a:tr h="33424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769801"/>
                  </a:ext>
                </a:extLst>
              </a:tr>
              <a:tr h="334246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033933"/>
                  </a:ext>
                </a:extLst>
              </a:tr>
              <a:tr h="334246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167865"/>
                  </a:ext>
                </a:extLst>
              </a:tr>
              <a:tr h="323103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426205"/>
                  </a:ext>
                </a:extLst>
              </a:tr>
              <a:tr h="323103">
                <a:tc gridSpan="6"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PLAMEN SE SODÍKEM JE …..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960876"/>
                  </a:ext>
                </a:extLst>
              </a:tr>
              <a:tr h="323103">
                <a:tc gridSpan="9"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SODÍK JE CHLADÍCÍ MÉDIUM V JADERNÉM…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433139"/>
                  </a:ext>
                </a:extLst>
              </a:tr>
              <a:tr h="323103">
                <a:tc gridSpan="5"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PRVEK SE ZNAČKOU  K…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556995"/>
                  </a:ext>
                </a:extLst>
              </a:tr>
              <a:tr h="323103">
                <a:tc gridSpan="5"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PLAMEN S LITIEM JE …..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157346"/>
                  </a:ext>
                </a:extLst>
              </a:tr>
              <a:tr h="323103">
                <a:tc gridSpan="9"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DRASLÍK SE POUŽÍVÁ VE SLOUČENINĚ JAKO ……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459193"/>
                  </a:ext>
                </a:extLst>
              </a:tr>
              <a:tr h="323103">
                <a:tc gridSpan="8"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KOV HOŘÍCÍ SVÍTIVÝM PLAMENEM…….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577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68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3DAA7A-9D36-4E6B-8342-509DEDE8C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- křemík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791AFA1-2EE0-4A11-B16B-4153B2011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515" y="1332387"/>
            <a:ext cx="3090940" cy="26702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BB2E34-CD8A-4B34-A791-5C4140805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976" y="300407"/>
            <a:ext cx="2139881" cy="26641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1312C0-B196-477C-AE42-690DCFCC0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518" y="732901"/>
            <a:ext cx="3328704" cy="23654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F19878F-1EF7-4F35-9743-20393201A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5" y="4052360"/>
            <a:ext cx="3560373" cy="26641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5CBC96A-FA74-4065-82B0-A26BB2393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870" y="3125887"/>
            <a:ext cx="3676207" cy="26641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437CE5-6586-488E-923D-693B85846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2445" y="4114499"/>
            <a:ext cx="2664183" cy="267027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BC56E0-E532-405C-BF0F-B43D5739F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322" y="4046264"/>
            <a:ext cx="3554276" cy="26702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2DB4819-EF14-4DAE-9742-FBC618CAF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272" y="2278235"/>
            <a:ext cx="2186983" cy="16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D38C1-4182-4090-858D-2324C344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– arsen, </a:t>
            </a:r>
            <a:r>
              <a:rPr lang="cs-CZ" dirty="0" err="1"/>
              <a:t>germánium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BF8157F-669A-449B-93C4-A2585CA4E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3506" y="4201249"/>
            <a:ext cx="3779848" cy="24264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115CBE-E01F-4905-9B4D-5DEF23739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196" y="1900157"/>
            <a:ext cx="3164098" cy="16094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B3D2DE7-E859-47C5-8625-8571D878D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09" y="1342582"/>
            <a:ext cx="2548349" cy="32067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D2C215-7B99-4CA0-B4E1-606555BEE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440" y="3981671"/>
            <a:ext cx="2097206" cy="24629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B675D1-DA5B-4246-A264-65BB521E4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50" y="1900157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D55C1-EDAC-452E-AE99-3E4BFECCE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ALKALICKÉ KOVY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854335-F044-440D-9696-18C6C80132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74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304E7-7DA8-44A7-8611-763014AB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PERIODICKÁ SOUSTAVA PRVKŮ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898BFB-8238-44A9-A3A9-A35CA8803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SKUPINA:</a:t>
            </a:r>
          </a:p>
          <a:p>
            <a:endParaRPr lang="cs-CZ" dirty="0"/>
          </a:p>
          <a:p>
            <a:r>
              <a:rPr lang="cs-CZ" dirty="0"/>
              <a:t>PRVKY:</a:t>
            </a:r>
          </a:p>
          <a:p>
            <a:endParaRPr lang="cs-CZ" dirty="0"/>
          </a:p>
          <a:p>
            <a:r>
              <a:rPr lang="cs-CZ" dirty="0"/>
              <a:t>ZNAČKY:</a:t>
            </a:r>
          </a:p>
          <a:p>
            <a:endParaRPr lang="cs-CZ" dirty="0"/>
          </a:p>
          <a:p>
            <a:r>
              <a:rPr lang="cs-CZ" dirty="0"/>
              <a:t>POČET VALENČNÍCH ELEKTRONŮ: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9E62CE-C0B6-462C-90C5-AE53188AB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264" y="1825625"/>
            <a:ext cx="5109417" cy="36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6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E9C22-2A2A-4411-99D4-0E6499EF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F8CB051-60C7-4402-BBB9-EFE922455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82" t="18163" r="20055" b="15139"/>
          <a:stretch/>
        </p:blipFill>
        <p:spPr>
          <a:xfrm>
            <a:off x="1964108" y="486979"/>
            <a:ext cx="8263783" cy="61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6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F2771-E866-48EC-B3E6-E819A112480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VLASTNOSTI ALKALICKÝCH KOVŮ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21257B-F4D4-4B25-A0F5-664AE9746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STŘÍBRNĚ LESKLÉ</a:t>
            </a:r>
          </a:p>
          <a:p>
            <a:r>
              <a:rPr lang="cs-CZ" dirty="0"/>
              <a:t>MĚKKÉ</a:t>
            </a:r>
          </a:p>
          <a:p>
            <a:r>
              <a:rPr lang="cs-CZ" dirty="0"/>
              <a:t>DAJÍ SE KRÁJET NOŽEM</a:t>
            </a:r>
          </a:p>
          <a:p>
            <a:r>
              <a:rPr lang="cs-CZ" dirty="0"/>
              <a:t>VELMI REAKTIVNÍ</a:t>
            </a:r>
          </a:p>
          <a:p>
            <a:r>
              <a:rPr lang="cs-CZ" dirty="0"/>
              <a:t>UCHOVÁVAJÍ SE v kapalinách např. V PETROLEJI</a:t>
            </a:r>
          </a:p>
          <a:p>
            <a:r>
              <a:rPr lang="cs-CZ" dirty="0"/>
              <a:t>NA VZDUCHU OXIDUJÍ, SAMOZAPÁLNÉ</a:t>
            </a:r>
          </a:p>
          <a:p>
            <a:r>
              <a:rPr lang="cs-CZ" dirty="0"/>
              <a:t>Vedou elektrický proud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6CAE0B-862B-4C7B-8359-4CB273EF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239" y="2357407"/>
            <a:ext cx="3247062" cy="36695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8B18C1-D5D9-4B05-B552-81FA51B4F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685" y="1330353"/>
            <a:ext cx="24003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FF81B-6753-43B5-80C7-CDA714B79A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Sodík = Natrium    Na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98B3CE4-F618-4212-A61C-09345DA9D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331" y="2739976"/>
            <a:ext cx="4595513" cy="34435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76AB5B3-A4E5-4AB0-854C-66889F652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609" y="1254125"/>
            <a:ext cx="31432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0F739B-BB57-4E8D-A07C-2617D680453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Výskyt ve sloučeninách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BEEACA-3372-4C93-A999-9B3F719E6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Velká reaktivita</a:t>
            </a:r>
          </a:p>
          <a:p>
            <a:endParaRPr lang="cs-CZ" dirty="0"/>
          </a:p>
          <a:p>
            <a:r>
              <a:rPr lang="cs-CZ" dirty="0"/>
              <a:t>Kuchyňská sůl  </a:t>
            </a:r>
            <a:r>
              <a:rPr lang="cs-CZ" dirty="0" err="1"/>
              <a:t>NaCl</a:t>
            </a:r>
            <a:r>
              <a:rPr lang="cs-CZ" dirty="0"/>
              <a:t>  -  chlorid sodný</a:t>
            </a:r>
          </a:p>
          <a:p>
            <a:endParaRPr lang="cs-CZ" dirty="0"/>
          </a:p>
          <a:p>
            <a:r>
              <a:rPr lang="cs-CZ" dirty="0"/>
              <a:t>Jedlé soda Na HCO</a:t>
            </a:r>
            <a:r>
              <a:rPr lang="cs-CZ" baseline="-25000" dirty="0"/>
              <a:t>3</a:t>
            </a:r>
            <a:r>
              <a:rPr lang="cs-CZ" dirty="0"/>
              <a:t>- hydrogenuhličitan sodný</a:t>
            </a:r>
          </a:p>
          <a:p>
            <a:endParaRPr lang="cs-CZ" dirty="0"/>
          </a:p>
          <a:p>
            <a:r>
              <a:rPr lang="cs-CZ" dirty="0"/>
              <a:t>Sodíkové ionty – minerální vody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C11553-FB27-4D2A-9BAF-A81AB0258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254" y="163333"/>
            <a:ext cx="2571750" cy="2667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CABACE-0C65-4099-8964-A77AA9FA1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856" y="3113142"/>
            <a:ext cx="1809750" cy="25241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4FF9F81-5A1F-4A74-896A-48A6B4CB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6" r="36211"/>
          <a:stretch/>
        </p:blipFill>
        <p:spPr>
          <a:xfrm>
            <a:off x="8134184" y="3890921"/>
            <a:ext cx="985482" cy="28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497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515</Words>
  <Application>Microsoft Office PowerPoint</Application>
  <PresentationFormat>Širokoúhlá obrazovka</PresentationFormat>
  <Paragraphs>135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Kontrola DÚ</vt:lpstr>
      <vt:lpstr>Opakování - křemík</vt:lpstr>
      <vt:lpstr>Opakování – arsen, germánium</vt:lpstr>
      <vt:lpstr>ALKALICKÉ KOVY</vt:lpstr>
      <vt:lpstr>PERIODICKÁ SOUSTAVA PRVKŮ</vt:lpstr>
      <vt:lpstr>Prezentace aplikace PowerPoint</vt:lpstr>
      <vt:lpstr>VLASTNOSTI ALKALICKÝCH KOVŮ</vt:lpstr>
      <vt:lpstr>Sodík = Natrium    Na</vt:lpstr>
      <vt:lpstr>Výskyt ve sloučeninách</vt:lpstr>
      <vt:lpstr>Hydroxid sodný – louh    NaOH</vt:lpstr>
      <vt:lpstr>Použití sodíku</vt:lpstr>
      <vt:lpstr>Reakce sodíku z videoukázek</vt:lpstr>
      <vt:lpstr>Reakce sodíku</vt:lpstr>
      <vt:lpstr>Alkalické kovy</vt:lpstr>
      <vt:lpstr>Kovy  (zápis)</vt:lpstr>
      <vt:lpstr>DÚ -1. část porovnání fyzikálních vlastností-odpověz:</vt:lpstr>
      <vt:lpstr>DÚ – 2. část  vylušti tajenku…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ALKALICKÉ KOVY</dc:title>
  <dc:creator>Dagmar Hegrová</dc:creator>
  <cp:lastModifiedBy>Zbyněk Koláčný</cp:lastModifiedBy>
  <cp:revision>20</cp:revision>
  <dcterms:created xsi:type="dcterms:W3CDTF">2021-03-01T17:14:02Z</dcterms:created>
  <dcterms:modified xsi:type="dcterms:W3CDTF">2021-03-02T19:31:44Z</dcterms:modified>
</cp:coreProperties>
</file>